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</p:sldIdLst>
  <p:sldSz cx="43891200" cy="32918400"/>
  <p:notesSz cx="7010400" cy="92964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C452B"/>
    <a:srgbClr val="D2D0CA"/>
    <a:srgbClr val="B315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4048" autoAdjust="0"/>
    <p:restoredTop sz="99467" autoAdjust="0"/>
  </p:normalViewPr>
  <p:slideViewPr>
    <p:cSldViewPr>
      <p:cViewPr varScale="1">
        <p:scale>
          <a:sx n="28" d="100"/>
          <a:sy n="28" d="100"/>
        </p:scale>
        <p:origin x="1626" y="132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76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3" cy="280876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49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49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43891200" cy="3581400"/>
          </a:xfrm>
          <a:prstGeom prst="rect">
            <a:avLst/>
          </a:prstGeom>
          <a:solidFill>
            <a:srgbClr val="B3153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31470600"/>
            <a:ext cx="43891200" cy="1447800"/>
          </a:xfrm>
          <a:prstGeom prst="rect">
            <a:avLst/>
          </a:prstGeom>
          <a:solidFill>
            <a:srgbClr val="B3153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3581400"/>
            <a:ext cx="43891200" cy="1600200"/>
          </a:xfrm>
          <a:prstGeom prst="rect">
            <a:avLst/>
          </a:prstGeom>
          <a:solidFill>
            <a:srgbClr val="D2D0C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5" y="470055"/>
            <a:ext cx="16306789" cy="12212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2pPr>
      <a:lvl3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3pPr>
      <a:lvl4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4pPr>
      <a:lvl5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9pPr>
    </p:titleStyle>
    <p:bodyStyle>
      <a:lvl1pPr marL="1646238" indent="-1646238" algn="l" defTabSz="4389438" rtl="0" fontAlgn="base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9438" rtl="0" fontAlgn="base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</a:defRPr>
      </a:lvl2pPr>
      <a:lvl3pPr marL="5486400" indent="-1096963" algn="l" defTabSz="4389438" rtl="0" fontAlgn="base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</a:defRPr>
      </a:lvl3pPr>
      <a:lvl4pPr marL="7680325" indent="-1096963" algn="l" defTabSz="4389438" rtl="0" fontAlgn="base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4pPr>
      <a:lvl5pPr marL="98758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5pPr>
      <a:lvl6pPr marL="103330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oleObject" Target="../embeddings/oleObject1.bin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415" y="16480992"/>
            <a:ext cx="10712046" cy="607573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15601985" y="13868400"/>
            <a:ext cx="12801600" cy="17221200"/>
          </a:xfrm>
          <a:prstGeom prst="rect">
            <a:avLst/>
          </a:prstGeom>
          <a:noFill/>
          <a:ln w="9525">
            <a:solidFill>
              <a:srgbClr val="C00000">
                <a:alpha val="1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912" tIns="219456" rIns="438912" bIns="219456"/>
          <a:lstStyle>
            <a:lvl1pPr marL="722313" indent="-722313"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9234488" indent="-6948488" defTabSz="4387850" eaLnBrk="0" fontAlgn="base" hangingPunct="0">
              <a:spcBef>
                <a:spcPct val="0"/>
              </a:spcBef>
              <a:spcAft>
                <a:spcPct val="0"/>
              </a:spcAft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691688" indent="-6948488" defTabSz="4387850" eaLnBrk="0" fontAlgn="base" hangingPunct="0">
              <a:spcBef>
                <a:spcPct val="0"/>
              </a:spcBef>
              <a:spcAft>
                <a:spcPct val="0"/>
              </a:spcAft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0148888" indent="-6948488" defTabSz="4387850" eaLnBrk="0" fontAlgn="base" hangingPunct="0">
              <a:spcBef>
                <a:spcPct val="0"/>
              </a:spcBef>
              <a:spcAft>
                <a:spcPct val="0"/>
              </a:spcAft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0606088" indent="-6948488" defTabSz="4387850" eaLnBrk="0" fontAlgn="base" hangingPunct="0">
              <a:spcBef>
                <a:spcPct val="0"/>
              </a:spcBef>
              <a:spcAft>
                <a:spcPct val="0"/>
              </a:spcAft>
              <a:tabLst>
                <a:tab pos="1731963" algn="l"/>
              </a:tabLs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3200" b="1" kern="0" cap="all" dirty="0">
                <a:ea typeface="+mn-ea"/>
                <a:cs typeface="Arial" panose="020B0604020202020204" pitchFamily="34" charset="0"/>
              </a:rPr>
              <a:t>Technical approach &amp; preliminary results</a:t>
            </a:r>
          </a:p>
          <a:p>
            <a:pPr marL="1620838" indent="-1620838" algn="l" eaLnBrk="1" hangingPunct="1"/>
            <a:r>
              <a:rPr lang="en-US" sz="3200" dirty="0" smtClean="0"/>
              <a:t>Task #1: </a:t>
            </a:r>
            <a:r>
              <a:rPr lang="en-US" sz="3200" u="sng" dirty="0" smtClean="0"/>
              <a:t>In-situ </a:t>
            </a:r>
            <a:r>
              <a:rPr lang="en-US" sz="3200" u="sng" dirty="0"/>
              <a:t>monitoring and measurement of surface roughness matrix: Oct </a:t>
            </a:r>
            <a:r>
              <a:rPr lang="en-US" sz="3200" u="sng" dirty="0" smtClean="0"/>
              <a:t>2018-Sep2019</a:t>
            </a:r>
          </a:p>
          <a:p>
            <a:pPr marL="0" indent="0" algn="l" eaLnBrk="1" hangingPunct="1"/>
            <a:r>
              <a:rPr lang="en-US" sz="3200" dirty="0"/>
              <a:t>Task </a:t>
            </a:r>
            <a:r>
              <a:rPr lang="en-US" sz="3200" dirty="0" smtClean="0"/>
              <a:t>#2: </a:t>
            </a:r>
            <a:r>
              <a:rPr lang="en-US" sz="3200" u="sng" dirty="0" smtClean="0"/>
              <a:t>Model </a:t>
            </a:r>
            <a:r>
              <a:rPr lang="en-US" sz="3200" u="sng" dirty="0"/>
              <a:t>reconstruction and modeling: Oct 2019-Sep2020 </a:t>
            </a:r>
            <a:endParaRPr lang="en-US" sz="3200" dirty="0"/>
          </a:p>
          <a:p>
            <a:pPr marL="0" indent="0" algn="l" eaLnBrk="1" hangingPunct="1"/>
            <a:r>
              <a:rPr lang="en-US" sz="3200" dirty="0"/>
              <a:t>Task </a:t>
            </a:r>
            <a:r>
              <a:rPr lang="en-US" sz="3200" dirty="0" smtClean="0"/>
              <a:t>#3: </a:t>
            </a:r>
            <a:r>
              <a:rPr lang="en-US" sz="3200" u="sng" dirty="0" smtClean="0"/>
              <a:t>Feedback </a:t>
            </a:r>
            <a:r>
              <a:rPr lang="en-US" sz="3200" u="sng" dirty="0"/>
              <a:t>control theories: Oct 2020-Sep2021</a:t>
            </a:r>
            <a:endParaRPr lang="en-US" altLang="en-US" sz="32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 smtClean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 smtClean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3200" b="1" dirty="0" smtClean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 smtClean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 smtClean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>
              <a:cs typeface="Arial" panose="020B0604020202020204" pitchFamily="34" charset="0"/>
            </a:endParaRPr>
          </a:p>
          <a:p>
            <a:pPr algn="just" eaLnBrk="1" hangingPunct="1"/>
            <a:endParaRPr lang="en-US" altLang="en-US" sz="2800" b="1" dirty="0" smtClean="0"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2800" i="1" dirty="0" smtClean="0">
                <a:cs typeface="Arial" panose="020B0604020202020204" pitchFamily="34" charset="0"/>
              </a:rPr>
              <a:t>Figure 3</a:t>
            </a:r>
            <a:r>
              <a:rPr lang="en-US" altLang="en-US" sz="2800" dirty="0" smtClean="0">
                <a:cs typeface="Arial" panose="020B0604020202020204" pitchFamily="34" charset="0"/>
              </a:rPr>
              <a:t>: </a:t>
            </a:r>
            <a:r>
              <a:rPr lang="en-US" sz="2800" dirty="0" smtClean="0"/>
              <a:t>Schematic </a:t>
            </a:r>
            <a:r>
              <a:rPr lang="en-US" sz="2800" dirty="0"/>
              <a:t>drawing of </a:t>
            </a:r>
            <a:r>
              <a:rPr lang="en-US" sz="2800" dirty="0" smtClean="0"/>
              <a:t>printing </a:t>
            </a:r>
            <a:r>
              <a:rPr lang="en-US" sz="2800" dirty="0"/>
              <a:t>system </a:t>
            </a:r>
            <a:r>
              <a:rPr lang="en-US" sz="2800" dirty="0" smtClean="0"/>
              <a:t>setup</a:t>
            </a:r>
          </a:p>
          <a:p>
            <a:pPr algn="ctr" eaLnBrk="1" hangingPunct="1"/>
            <a:endParaRPr lang="en-US" sz="20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sz="2800" dirty="0"/>
          </a:p>
          <a:p>
            <a:pPr algn="ctr" eaLnBrk="1" hangingPunct="1"/>
            <a:endParaRPr lang="en-US" sz="2800" dirty="0" smtClean="0"/>
          </a:p>
          <a:p>
            <a:pPr algn="ctr" eaLnBrk="1" hangingPunct="1"/>
            <a:endParaRPr lang="en-US" altLang="en-US" sz="2800" i="1" dirty="0" smtClean="0"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2800" i="1" dirty="0" smtClean="0">
                <a:cs typeface="Arial" panose="020B0604020202020204" pitchFamily="34" charset="0"/>
              </a:rPr>
              <a:t>Figure 4</a:t>
            </a:r>
            <a:r>
              <a:rPr lang="en-US" altLang="en-US" sz="2800" dirty="0" smtClean="0">
                <a:cs typeface="Arial" panose="020B0604020202020204" pitchFamily="34" charset="0"/>
              </a:rPr>
              <a:t>: </a:t>
            </a:r>
            <a:r>
              <a:rPr lang="en-US" sz="2800" dirty="0" smtClean="0"/>
              <a:t>Preliminary results of machine vision system for model reconstruction for Task#1. </a:t>
            </a:r>
            <a:r>
              <a:rPr lang="en-US" sz="2800" u="sng" dirty="0"/>
              <a:t>In-situ monitoring and measurement of surface roughness matrix: Oct 2018-Sep2019</a:t>
            </a:r>
          </a:p>
          <a:p>
            <a:pPr algn="ctr" eaLnBrk="1" hangingPunct="1"/>
            <a:endParaRPr lang="en-US" sz="3200" dirty="0"/>
          </a:p>
          <a:p>
            <a:pPr algn="ctr" eaLnBrk="1" hangingPunct="1"/>
            <a:endParaRPr lang="en-US" sz="3200" dirty="0" smtClean="0"/>
          </a:p>
          <a:p>
            <a:pPr algn="l" eaLnBrk="1" hangingPunct="1"/>
            <a:endParaRPr lang="en-US" altLang="en-US" sz="3200" dirty="0">
              <a:cs typeface="Arial" panose="020B0604020202020204" pitchFamily="34" charset="0"/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524000" y="1935163"/>
            <a:ext cx="1649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7200" b="1" dirty="0" smtClean="0">
                <a:solidFill>
                  <a:srgbClr val="FFFFFF"/>
                </a:solidFill>
                <a:latin typeface="Arial" charset="0"/>
              </a:rPr>
              <a:t>Center for Nondestructive Evaluation</a:t>
            </a:r>
            <a:endParaRPr lang="en-US" sz="72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23241000" y="1660525"/>
            <a:ext cx="19202400" cy="132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2">
              <a:lnSpc>
                <a:spcPct val="75000"/>
              </a:lnSpc>
              <a:spcBef>
                <a:spcPct val="50000"/>
              </a:spcBef>
            </a:pPr>
            <a:endParaRPr lang="en-US" sz="4000" dirty="0" smtClean="0">
              <a:solidFill>
                <a:schemeClr val="bg1"/>
              </a:solidFill>
              <a:latin typeface="Arial" charset="0"/>
            </a:endParaRPr>
          </a:p>
          <a:p>
            <a:pPr marL="228600" lvl="2">
              <a:lnSpc>
                <a:spcPct val="75000"/>
              </a:lnSpc>
              <a:spcBef>
                <a:spcPct val="50000"/>
              </a:spcBef>
            </a:pP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April 2018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1600200" y="3877270"/>
            <a:ext cx="42291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5400" dirty="0" smtClean="0">
                <a:solidFill>
                  <a:srgbClr val="4C452B"/>
                </a:solidFill>
                <a:latin typeface="Arial" charset="0"/>
              </a:rPr>
              <a:t>Xiao </a:t>
            </a:r>
            <a:r>
              <a:rPr lang="en-US" sz="5400" dirty="0">
                <a:solidFill>
                  <a:srgbClr val="4C452B"/>
                </a:solidFill>
                <a:latin typeface="Arial" charset="0"/>
              </a:rPr>
              <a:t>Zhang, </a:t>
            </a:r>
            <a:r>
              <a:rPr lang="en-US" sz="5400" dirty="0" err="1" smtClean="0">
                <a:solidFill>
                  <a:srgbClr val="4C452B"/>
                </a:solidFill>
                <a:latin typeface="Arial" charset="0"/>
              </a:rPr>
              <a:t>Vignesh</a:t>
            </a:r>
            <a:r>
              <a:rPr lang="en-US" sz="5400" dirty="0" smtClean="0">
                <a:solidFill>
                  <a:srgbClr val="4C452B"/>
                </a:solidFill>
                <a:latin typeface="Arial" charset="0"/>
              </a:rPr>
              <a:t> Suresh, Rahul Singh, </a:t>
            </a:r>
            <a:r>
              <a:rPr lang="en-US" sz="5400" dirty="0" err="1" smtClean="0">
                <a:solidFill>
                  <a:srgbClr val="4C452B"/>
                </a:solidFill>
                <a:latin typeface="Arial" charset="0"/>
              </a:rPr>
              <a:t>Shuo</a:t>
            </a:r>
            <a:r>
              <a:rPr lang="en-US" sz="5400" dirty="0" smtClean="0">
                <a:solidFill>
                  <a:srgbClr val="4C452B"/>
                </a:solidFill>
                <a:latin typeface="Arial" charset="0"/>
              </a:rPr>
              <a:t> Xu, Aditya Rao, </a:t>
            </a:r>
            <a:r>
              <a:rPr lang="en-US" sz="5400" dirty="0">
                <a:solidFill>
                  <a:srgbClr val="4C452B"/>
                </a:solidFill>
                <a:latin typeface="Arial" charset="0"/>
              </a:rPr>
              <a:t>Prashant Polampally, </a:t>
            </a:r>
            <a:r>
              <a:rPr lang="en-US" sz="5400" dirty="0" smtClean="0">
                <a:solidFill>
                  <a:srgbClr val="4C452B"/>
                </a:solidFill>
                <a:latin typeface="Arial" charset="0"/>
              </a:rPr>
              <a:t>Karthick M., </a:t>
            </a:r>
            <a:r>
              <a:rPr lang="en-US" sz="5400" dirty="0">
                <a:solidFill>
                  <a:srgbClr val="4C452B"/>
                </a:solidFill>
                <a:latin typeface="Arial" charset="0"/>
              </a:rPr>
              <a:t>and Hantang </a:t>
            </a:r>
            <a:r>
              <a:rPr lang="en-US" sz="5400" dirty="0" smtClean="0">
                <a:solidFill>
                  <a:srgbClr val="4C452B"/>
                </a:solidFill>
                <a:latin typeface="Arial" charset="0"/>
              </a:rPr>
              <a:t>Qin*   qin@iastate.edu</a:t>
            </a:r>
            <a:endParaRPr lang="en-US" sz="5400" dirty="0">
              <a:solidFill>
                <a:srgbClr val="4C452B"/>
              </a:solidFill>
              <a:latin typeface="Arial" charset="0"/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447800" y="31789688"/>
            <a:ext cx="15011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75000"/>
              </a:lnSpc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This work 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to be supported 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by 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SPONSOR</a:t>
            </a:r>
            <a:endParaRPr lang="en-US" sz="4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609600" y="7848600"/>
            <a:ext cx="14630400" cy="23241000"/>
          </a:xfrm>
          <a:prstGeom prst="rect">
            <a:avLst/>
          </a:prstGeom>
          <a:ln w="12700">
            <a:solidFill>
              <a:srgbClr val="C00000">
                <a:alpha val="10196"/>
              </a:srgbClr>
            </a:solidFill>
            <a:miter lim="800000"/>
            <a:headEnd/>
            <a:tailEnd/>
          </a:ln>
        </p:spPr>
        <p:txBody>
          <a:bodyPr/>
          <a:lstStyle>
            <a:lvl1pPr marL="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15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13400">
                <a:solidFill>
                  <a:schemeClr val="tx1"/>
                </a:solidFill>
                <a:latin typeface="+mn-lt"/>
              </a:defRPr>
            </a:lvl2pPr>
            <a:lvl3pPr marL="9144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11500">
                <a:solidFill>
                  <a:schemeClr val="tx1"/>
                </a:solidFill>
                <a:latin typeface="+mn-lt"/>
              </a:defRPr>
            </a:lvl3pPr>
            <a:lvl4pPr marL="13716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4pPr>
            <a:lvl5pPr marL="18288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5pPr>
            <a:lvl6pPr marL="22860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6pPr>
            <a:lvl7pPr marL="27432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7pPr>
            <a:lvl8pPr marL="32004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8pPr>
            <a:lvl9pPr marL="3657600" indent="0" algn="ctr" defTabSz="4389438" rtl="0" fontAlgn="base">
              <a:spcBef>
                <a:spcPct val="20000"/>
              </a:spcBef>
              <a:spcAft>
                <a:spcPct val="0"/>
              </a:spcAft>
              <a:buNone/>
              <a:defRPr sz="9600">
                <a:solidFill>
                  <a:schemeClr val="tx1"/>
                </a:solidFill>
                <a:latin typeface="+mn-lt"/>
              </a:defRPr>
            </a:lvl9pPr>
          </a:lstStyle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r>
              <a:rPr lang="en-US" altLang="en-US" sz="32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printing: heart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industries, e.g. aerospace, automotive,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care </a:t>
            </a: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 Defects: internal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voids, porous structures, and anisotropic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</a:t>
            </a: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Four challenges: (a) characterization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 raw materials, (b) development of design specifications,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(c) in-situ process and feedback control, and (d) nondestructive evaluation of final </a:t>
            </a:r>
            <a:r>
              <a:rPr lang="en-US" sz="3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assessment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method: offline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by subjecting the constructs to destructive assays that require staining and sectioning.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tabLst>
                <a:tab pos="1731963" algn="l"/>
              </a:tabLst>
              <a:defRPr/>
            </a:pPr>
            <a:r>
              <a:rPr lang="en-US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(a)                      (b)                       (c)                       (d)                       (e)</a:t>
            </a:r>
          </a:p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722313" eaLnBrk="1" hangingPunct="1">
              <a:tabLst>
                <a:tab pos="1731963" algn="l"/>
              </a:tabLst>
              <a:defRPr/>
            </a:pPr>
            <a:r>
              <a:rPr lang="en-US" altLang="en-US" sz="28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1:</a:t>
            </a:r>
            <a:r>
              <a:rPr lang="en-US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naccurate simulations due to: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(a) non-uniform surface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roughness;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(b) non-uniform dimensions at corners due to change of motor speeds; (c) voids between inner layers; (d) redundant material at the edges; (e) porosity of cutting section of 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  <a:p>
            <a:pPr marL="722313" indent="-722313" eaLnBrk="1" hangingPunct="1">
              <a:tabLst>
                <a:tab pos="1731963" algn="l"/>
              </a:tabLst>
              <a:defRPr/>
            </a:pPr>
            <a:endParaRPr lang="en-US" altLang="en-US" sz="1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r>
              <a:rPr lang="en-US" altLang="en-US" sz="3200" b="1" kern="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Relevance </a:t>
            </a:r>
            <a:r>
              <a:rPr lang="en-US" altLang="en-US" sz="3200" b="1" kern="0" cap="all" dirty="0">
                <a:latin typeface="Arial" panose="020B0604020202020204" pitchFamily="34" charset="0"/>
                <a:cs typeface="Arial" panose="020B0604020202020204" pitchFamily="34" charset="0"/>
              </a:rPr>
              <a:t>to sponsor needs/interests</a:t>
            </a: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Building a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prototype for metal-based AM, especially real-time surface roughness and residual stress analysis for metal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alloys</a:t>
            </a: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high-speed parallel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computing for real-time monitoring (knowledge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x-ray in-situ research and ultrasound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testing)</a:t>
            </a: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Working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 a software package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(to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 a COMSOL/ANSYS module), for quality control of additive manufacturing and property prediction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 a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fundamental coefficient “surface roughness matrix”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standardizing predictive process-structure-property relationships in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barrier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addressed: leveraging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reducing defect rates of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manufacturing processes, in particular additive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printing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aim for better quality, increased efficiency for additive manufacturing, and reduced labor cost and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wastes</a:t>
            </a:r>
          </a:p>
          <a:p>
            <a:pPr algn="l"/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tabLst>
                <a:tab pos="1731963" algn="l"/>
              </a:tabLst>
              <a:defRPr/>
            </a:pPr>
            <a:r>
              <a:rPr lang="en-US" sz="3200" b="1" kern="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US" sz="3200" b="1" kern="0" cap="all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457200" indent="-457200" algn="just" eaLnBrk="1" hangingPunct="1">
              <a:buFont typeface="Wingdings" panose="05000000000000000000" pitchFamily="2" charset="2"/>
              <a:buChar char="v"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tabLst>
                <a:tab pos="1731963" algn="l"/>
              </a:tabLst>
              <a:defRPr/>
            </a:pPr>
            <a:r>
              <a:rPr lang="en-US" altLang="en-US" sz="28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  <a:r>
              <a:rPr lang="en-US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2800" dirty="0"/>
              <a:t>P</a:t>
            </a:r>
            <a:r>
              <a:rPr lang="en-US" sz="2800" dirty="0" smtClean="0"/>
              <a:t>hilosophy </a:t>
            </a:r>
            <a:r>
              <a:rPr lang="en-US" sz="2800" dirty="0"/>
              <a:t>of ultimate model reconstruction method with feedback control and quality assurance</a:t>
            </a:r>
            <a:endParaRPr lang="en-US" altLang="en-US" sz="28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722313" algn="just" eaLnBrk="1" hangingPunct="1">
              <a:buFont typeface="Arial" panose="020B0604020202020204" pitchFamily="34" charset="0"/>
              <a:buNone/>
              <a:tabLst>
                <a:tab pos="1731963" algn="l"/>
              </a:tabLst>
              <a:defRPr/>
            </a:pPr>
            <a:endParaRPr lang="en-US" altLang="en-US" sz="3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5601985" y="7848600"/>
            <a:ext cx="12801600" cy="5832366"/>
          </a:xfrm>
          <a:prstGeom prst="rect">
            <a:avLst/>
          </a:prstGeom>
          <a:noFill/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3200" b="1" cap="small" dirty="0">
                <a:latin typeface="Arial" panose="020B0604020202020204" pitchFamily="34" charset="0"/>
                <a:cs typeface="Arial" panose="020B0604020202020204" pitchFamily="34" charset="0"/>
              </a:rPr>
              <a:t>Abstract: </a:t>
            </a:r>
          </a:p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objective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is to establish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multi-disciplinary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 for: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nondestructive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evaluation method for ensuring as-built and as-designed mechanical performance of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 in-situ process and feedback control system for quality control and quality assurance of additive manufactured products </a:t>
            </a:r>
          </a:p>
          <a:p>
            <a:pPr algn="l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On the successful completion, we will achieve:</a:t>
            </a:r>
          </a:p>
          <a:p>
            <a:pPr algn="l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(a) precise prediction of mechanical property of additive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printed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constructs; (b) direct translations of knowledge into standards for engineering design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in-situ monitoring and feedback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control; (c) integration of “smart” additive manufacturing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28797948" y="7848600"/>
            <a:ext cx="14630400" cy="23241000"/>
          </a:xfrm>
          <a:prstGeom prst="rect">
            <a:avLst/>
          </a:prstGeom>
          <a:noFill/>
          <a:ln w="9525">
            <a:solidFill>
              <a:srgbClr val="C00000">
                <a:alpha val="1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38912" tIns="219456" rIns="438912" bIns="219456"/>
          <a:lstStyle>
            <a:lvl1pPr marL="1644650" indent="-16446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/>
            <a:r>
              <a:rPr lang="en-US" altLang="en-US" sz="3200" b="1" kern="0" cap="all" dirty="0" smtClean="0">
                <a:cs typeface="Arial" panose="020B0604020202020204" pitchFamily="34" charset="0"/>
              </a:rPr>
              <a:t>Data fusion of Metal/plastic surface roughness</a:t>
            </a:r>
          </a:p>
          <a:p>
            <a:pPr marL="0" indent="0" algn="l" eaLnBrk="1" hangingPunct="1"/>
            <a:r>
              <a:rPr lang="en-US" altLang="en-US" sz="3200" b="1" kern="0" dirty="0" smtClean="0">
                <a:cs typeface="Arial" panose="020B0604020202020204" pitchFamily="34" charset="0"/>
              </a:rPr>
              <a:t>Structured Light 3D Scanning</a:t>
            </a:r>
          </a:p>
          <a:p>
            <a:pPr marL="0" indent="0" algn="l" eaLnBrk="1" hangingPunct="1"/>
            <a:r>
              <a:rPr lang="en-US" altLang="en-US" sz="2800" kern="0" dirty="0" smtClean="0">
                <a:cs typeface="Arial" panose="020B0604020202020204" pitchFamily="34" charset="0"/>
              </a:rPr>
              <a:t>(a)</a:t>
            </a:r>
          </a:p>
          <a:p>
            <a:pPr marL="0" indent="0" algn="l" eaLnBrk="1" hangingPunct="1"/>
            <a:endParaRPr lang="en-US" altLang="en-US" sz="2800" kern="0" dirty="0">
              <a:cs typeface="Arial" panose="020B0604020202020204" pitchFamily="34" charset="0"/>
            </a:endParaRPr>
          </a:p>
          <a:p>
            <a:pPr marL="0" indent="0" algn="l" eaLnBrk="1" hangingPunct="1"/>
            <a:endParaRPr lang="en-US" altLang="en-US" sz="2800" kern="0" dirty="0" smtClean="0">
              <a:cs typeface="Arial" panose="020B0604020202020204" pitchFamily="34" charset="0"/>
            </a:endParaRPr>
          </a:p>
          <a:p>
            <a:pPr marL="0" indent="0" algn="l" eaLnBrk="1" hangingPunct="1"/>
            <a:endParaRPr lang="en-US" altLang="en-US" sz="2800" kern="0" dirty="0" smtClean="0">
              <a:cs typeface="Arial" panose="020B0604020202020204" pitchFamily="34" charset="0"/>
            </a:endParaRPr>
          </a:p>
          <a:p>
            <a:pPr marL="0" indent="0" algn="l" eaLnBrk="1" hangingPunct="1"/>
            <a:endParaRPr lang="en-US" altLang="en-US" sz="2800" kern="0" dirty="0">
              <a:cs typeface="Arial" panose="020B0604020202020204" pitchFamily="34" charset="0"/>
            </a:endParaRPr>
          </a:p>
          <a:p>
            <a:pPr marL="0" indent="0" algn="l" eaLnBrk="1" hangingPunct="1"/>
            <a:endParaRPr lang="en-US" altLang="en-US" sz="2800" kern="0" dirty="0" smtClean="0">
              <a:cs typeface="Arial" panose="020B0604020202020204" pitchFamily="34" charset="0"/>
            </a:endParaRPr>
          </a:p>
          <a:p>
            <a:pPr marL="0" indent="0" algn="l" eaLnBrk="1" hangingPunct="1"/>
            <a:endParaRPr lang="en-US" altLang="en-US" sz="2800" kern="0" dirty="0">
              <a:cs typeface="Arial" panose="020B0604020202020204" pitchFamily="34" charset="0"/>
            </a:endParaRPr>
          </a:p>
          <a:p>
            <a:pPr marL="0" indent="0" algn="l" eaLnBrk="1" hangingPunct="1"/>
            <a:r>
              <a:rPr lang="en-US" altLang="en-US" sz="2800" kern="0" dirty="0" smtClean="0">
                <a:cs typeface="Arial" panose="020B0604020202020204" pitchFamily="34" charset="0"/>
              </a:rPr>
              <a:t>(b)                                                            (c)</a:t>
            </a:r>
            <a:endParaRPr lang="en-US" altLang="en-US" sz="2800" kern="0" dirty="0">
              <a:cs typeface="Arial" panose="020B0604020202020204" pitchFamily="34" charset="0"/>
            </a:endParaRPr>
          </a:p>
          <a:p>
            <a:pPr marL="412750" lvl="4" indent="0" algn="l" eaLnBrk="1" hangingPunct="1">
              <a:defRPr/>
            </a:pPr>
            <a:endParaRPr lang="en-US" altLang="en-US" sz="2800" dirty="0" smtClean="0">
              <a:cs typeface="Arial" panose="020B0604020202020204" pitchFamily="34" charset="0"/>
            </a:endParaRPr>
          </a:p>
          <a:p>
            <a:pPr marL="412750" lvl="4" indent="0" algn="l" eaLnBrk="1" hangingPunct="1">
              <a:defRPr/>
            </a:pPr>
            <a:endParaRPr lang="en-US" altLang="en-US" sz="2800" dirty="0" smtClean="0">
              <a:cs typeface="Arial" panose="020B0604020202020204" pitchFamily="34" charset="0"/>
            </a:endParaRPr>
          </a:p>
          <a:p>
            <a:pPr marL="412750" lvl="4" indent="0" algn="l" eaLnBrk="1" hangingPunct="1">
              <a:defRPr/>
            </a:pPr>
            <a:endParaRPr lang="en-US" altLang="en-US" sz="2800" dirty="0" smtClean="0">
              <a:cs typeface="Arial" panose="020B0604020202020204" pitchFamily="34" charset="0"/>
            </a:endParaRPr>
          </a:p>
          <a:p>
            <a:pPr marL="412750" lvl="4" indent="0" algn="l" eaLnBrk="1" hangingPunct="1">
              <a:defRPr/>
            </a:pPr>
            <a:endParaRPr lang="en-US" altLang="en-US" sz="2800" dirty="0" smtClean="0">
              <a:cs typeface="Arial" panose="020B0604020202020204" pitchFamily="34" charset="0"/>
            </a:endParaRPr>
          </a:p>
          <a:p>
            <a:pPr marL="412750" lvl="4" indent="0" algn="l" eaLnBrk="1" hangingPunct="1">
              <a:defRPr/>
            </a:pPr>
            <a:endParaRPr lang="en-US" altLang="en-US" sz="900" dirty="0" smtClean="0">
              <a:cs typeface="Arial" panose="020B0604020202020204" pitchFamily="34" charset="0"/>
            </a:endParaRPr>
          </a:p>
          <a:p>
            <a:pPr marL="412750" lvl="4" indent="0" algn="ctr" eaLnBrk="1" hangingPunct="1">
              <a:defRPr/>
            </a:pPr>
            <a:r>
              <a:rPr lang="en-US" altLang="en-US" sz="2800" i="1" dirty="0" smtClean="0">
                <a:cs typeface="Arial" panose="020B0604020202020204" pitchFamily="34" charset="0"/>
              </a:rPr>
              <a:t>Figure 5</a:t>
            </a:r>
            <a:r>
              <a:rPr lang="en-US" altLang="en-US" sz="2800" dirty="0" smtClean="0">
                <a:cs typeface="Arial" panose="020B0604020202020204" pitchFamily="34" charset="0"/>
              </a:rPr>
              <a:t>: Structured Light 3D Scanning (a) in-process surface roughness of selective laser sintered steel surface; (b) surface roughness matrix for plastic parts; (c) challenges remains how to integrate the data into reconstructed model in </a:t>
            </a:r>
            <a:r>
              <a:rPr lang="en-US" altLang="en-US" sz="2800" i="1" dirty="0" smtClean="0">
                <a:cs typeface="Arial" panose="020B0604020202020204" pitchFamily="34" charset="0"/>
              </a:rPr>
              <a:t>Figure 4</a:t>
            </a:r>
            <a:r>
              <a:rPr lang="en-US" altLang="en-US" sz="2800" dirty="0" smtClean="0">
                <a:cs typeface="Arial" panose="020B0604020202020204" pitchFamily="34" charset="0"/>
              </a:rPr>
              <a:t> for better simulation and feedback control</a:t>
            </a:r>
          </a:p>
          <a:p>
            <a:pPr marL="412750" lvl="4" indent="0" algn="ctr" eaLnBrk="1" hangingPunct="1">
              <a:defRPr/>
            </a:pPr>
            <a:endParaRPr lang="en-US" altLang="en-US" sz="28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11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ctr" eaLnBrk="1" hangingPunct="1">
              <a:spcAft>
                <a:spcPts val="1200"/>
              </a:spcAft>
              <a:defRPr/>
            </a:pPr>
            <a:r>
              <a:rPr lang="en-US" altLang="en-US" sz="2800" i="1" dirty="0">
                <a:cs typeface="Arial" panose="020B0604020202020204" pitchFamily="34" charset="0"/>
              </a:rPr>
              <a:t>Figure </a:t>
            </a:r>
            <a:r>
              <a:rPr lang="en-US" altLang="en-US" sz="2800" i="1" dirty="0" smtClean="0">
                <a:cs typeface="Arial" panose="020B0604020202020204" pitchFamily="34" charset="0"/>
              </a:rPr>
              <a:t>6</a:t>
            </a:r>
            <a:r>
              <a:rPr lang="en-US" altLang="en-US" sz="2800" dirty="0" smtClean="0">
                <a:cs typeface="Arial" panose="020B0604020202020204" pitchFamily="34" charset="0"/>
              </a:rPr>
              <a:t>: Mo</a:t>
            </a:r>
            <a:r>
              <a:rPr lang="en-US" altLang="en-US" sz="2800" dirty="0">
                <a:cs typeface="Arial" panose="020B0604020202020204" pitchFamily="34" charset="0"/>
              </a:rPr>
              <a:t>del reconstruction &amp; discrete element methods (DEM) for accurate </a:t>
            </a:r>
            <a:r>
              <a:rPr lang="en-US" altLang="en-US" sz="2800" dirty="0" smtClean="0">
                <a:cs typeface="Arial" panose="020B0604020202020204" pitchFamily="34" charset="0"/>
              </a:rPr>
              <a:t>property prediction of printed constructs: integration of dimensional, geometrical, topographic information for modeling and simulation</a:t>
            </a:r>
          </a:p>
          <a:p>
            <a:pPr marL="0" indent="0" algn="l" eaLnBrk="1" hangingPunct="1">
              <a:defRPr/>
            </a:pPr>
            <a:r>
              <a:rPr lang="en-US" altLang="en-US" sz="3200" b="1" kern="0" cap="all" dirty="0" smtClean="0">
                <a:cs typeface="Arial" panose="020B0604020202020204" pitchFamily="34" charset="0"/>
              </a:rPr>
              <a:t>Milestones &amp; deliverables</a:t>
            </a:r>
          </a:p>
          <a:p>
            <a:pPr marL="0" indent="0" algn="l" eaLnBrk="1" hangingPunct="1">
              <a:defRPr/>
            </a:pPr>
            <a:endParaRPr lang="en-US" altLang="en-US" sz="3200" b="1" kern="0" cap="all" dirty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b="1" kern="0" cap="all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20000"/>
              </a:spcBef>
              <a:defRPr/>
            </a:pPr>
            <a:r>
              <a:rPr lang="en-US" altLang="en-US" sz="2800" i="1" dirty="0" smtClean="0">
                <a:cs typeface="Arial" panose="020B0604020202020204" pitchFamily="34" charset="0"/>
              </a:rPr>
              <a:t>Table 1</a:t>
            </a:r>
            <a:r>
              <a:rPr lang="en-US" altLang="en-US" sz="2800" dirty="0" smtClean="0">
                <a:cs typeface="Arial" panose="020B0604020202020204" pitchFamily="34" charset="0"/>
              </a:rPr>
              <a:t>: </a:t>
            </a:r>
            <a:r>
              <a:rPr lang="en-US" sz="2800" dirty="0" smtClean="0"/>
              <a:t>Detailed milestones and deliverables for the proposed project </a:t>
            </a:r>
          </a:p>
          <a:p>
            <a:pPr marL="0" indent="0" algn="l" eaLnBrk="1" hangingPunct="1">
              <a:spcBef>
                <a:spcPct val="20000"/>
              </a:spcBef>
              <a:defRPr/>
            </a:pPr>
            <a:r>
              <a:rPr lang="en-US" altLang="en-US" sz="3400" b="1" kern="0" cap="all" dirty="0" smtClean="0">
                <a:ea typeface="+mn-ea"/>
                <a:cs typeface="Arial" panose="020B0604020202020204" pitchFamily="34" charset="0"/>
              </a:rPr>
              <a:t>Summary</a:t>
            </a:r>
          </a:p>
          <a:p>
            <a:pPr marL="457200" indent="-457200" algn="l" ea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en-US" sz="3400" dirty="0" smtClean="0">
                <a:cs typeface="Arial" panose="020B0604020202020204" pitchFamily="34" charset="0"/>
              </a:rPr>
              <a:t>In-process monitoring is the key towards a </a:t>
            </a:r>
            <a:r>
              <a:rPr lang="en-US" altLang="en-US" sz="3400" b="1" dirty="0" smtClean="0">
                <a:cs typeface="Arial" panose="020B0604020202020204" pitchFamily="34" charset="0"/>
              </a:rPr>
              <a:t>“smart” </a:t>
            </a:r>
            <a:r>
              <a:rPr lang="en-US" altLang="en-US" sz="3400" dirty="0" smtClean="0">
                <a:cs typeface="Arial" panose="020B0604020202020204" pitchFamily="34" charset="0"/>
              </a:rPr>
              <a:t>system</a:t>
            </a:r>
          </a:p>
          <a:p>
            <a:pPr marL="457200" indent="-457200" algn="l" ea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en-US" sz="3400" dirty="0" smtClean="0">
                <a:cs typeface="Arial" panose="020B0604020202020204" pitchFamily="34" charset="0"/>
              </a:rPr>
              <a:t>We are trying to integrate in-process monitoring data (e.g. dimensional, geometrical, and topographical data) into reconstructing models of manufactured parts </a:t>
            </a:r>
          </a:p>
          <a:p>
            <a:pPr marL="457200" indent="-457200" algn="l" ea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en-US" sz="3400" dirty="0" smtClean="0">
                <a:cs typeface="Arial" panose="020B0604020202020204" pitchFamily="34" charset="0"/>
              </a:rPr>
              <a:t>Advanced modeling strategy will be applied to advance understanding of bonding forces in the model</a:t>
            </a:r>
          </a:p>
          <a:p>
            <a:pPr marL="457200" indent="-457200" algn="l" ea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en-US" sz="3400" dirty="0" smtClean="0">
                <a:cs typeface="Arial" panose="020B0604020202020204" pitchFamily="34" charset="0"/>
              </a:rPr>
              <a:t>Expected reduced defects rates and accurate simulation results </a:t>
            </a:r>
            <a:endParaRPr lang="en-US" altLang="en-US" sz="3400" dirty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en-US" altLang="en-US" sz="3200" dirty="0" smtClean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478932" y="183197"/>
            <a:ext cx="2296446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FFFFFF"/>
                </a:solidFill>
                <a:latin typeface="Arial" charset="0"/>
              </a:rPr>
              <a:t>Flexible Electronics &amp; Additive Printing </a:t>
            </a:r>
            <a:r>
              <a:rPr lang="en-US" sz="4000" b="1" dirty="0" smtClean="0">
                <a:solidFill>
                  <a:srgbClr val="FFFFFF"/>
                </a:solidFill>
                <a:latin typeface="Arial" charset="0"/>
              </a:rPr>
              <a:t>Laboratory (FEAP</a:t>
            </a:r>
            <a:r>
              <a:rPr lang="en-US" sz="4000" b="1" dirty="0">
                <a:solidFill>
                  <a:srgbClr val="FFFFFF"/>
                </a:solidFill>
                <a:latin typeface="Arial" charset="0"/>
              </a:rPr>
              <a:t>)</a:t>
            </a:r>
          </a:p>
          <a:p>
            <a:r>
              <a:rPr lang="en-US" sz="4000" b="1" dirty="0">
                <a:solidFill>
                  <a:srgbClr val="FFFFFF"/>
                </a:solidFill>
                <a:latin typeface="Arial" charset="0"/>
              </a:rPr>
              <a:t>In-situ Characterization of Additive </a:t>
            </a:r>
            <a:r>
              <a:rPr lang="en-US" sz="4000" b="1" dirty="0" smtClean="0">
                <a:solidFill>
                  <a:srgbClr val="FFFFFF"/>
                </a:solidFill>
                <a:latin typeface="Arial" charset="0"/>
              </a:rPr>
              <a:t>Printing Laboratory </a:t>
            </a:r>
            <a:r>
              <a:rPr lang="en-US" sz="4000" b="1" dirty="0">
                <a:solidFill>
                  <a:srgbClr val="FFFFFF"/>
                </a:solidFill>
                <a:latin typeface="Arial" charset="0"/>
              </a:rPr>
              <a:t>(</a:t>
            </a:r>
            <a:r>
              <a:rPr lang="en-US" sz="4000" b="1" dirty="0" err="1">
                <a:solidFill>
                  <a:srgbClr val="FFFFFF"/>
                </a:solidFill>
                <a:latin typeface="Arial" charset="0"/>
              </a:rPr>
              <a:t>iCAP</a:t>
            </a:r>
            <a:r>
              <a:rPr lang="en-US" sz="4000" b="1" dirty="0" smtClean="0">
                <a:solidFill>
                  <a:srgbClr val="FFFFFF"/>
                </a:solidFill>
                <a:latin typeface="Arial" charset="0"/>
              </a:rPr>
              <a:t>)</a:t>
            </a:r>
          </a:p>
          <a:p>
            <a:r>
              <a:rPr lang="en-US" sz="4000" dirty="0">
                <a:solidFill>
                  <a:srgbClr val="FFFFFF"/>
                </a:solidFill>
                <a:latin typeface="Arial" charset="0"/>
              </a:rPr>
              <a:t> www.imse.iastate.edu/feap </a:t>
            </a:r>
            <a:endParaRPr lang="en-US" sz="4000" b="1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435840"/>
            <a:ext cx="2198624" cy="13741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42" y="12420600"/>
            <a:ext cx="2247900" cy="138938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90" y="12425679"/>
            <a:ext cx="2206752" cy="137922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06" y="12432521"/>
            <a:ext cx="2231136" cy="139446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478" y="12426187"/>
            <a:ext cx="2213864" cy="1383792"/>
          </a:xfrm>
          <a:prstGeom prst="rect">
            <a:avLst/>
          </a:prstGeom>
        </p:spPr>
      </p:pic>
      <p:sp>
        <p:nvSpPr>
          <p:cNvPr id="46" name="Title 1"/>
          <p:cNvSpPr txBox="1">
            <a:spLocks/>
          </p:cNvSpPr>
          <p:nvPr/>
        </p:nvSpPr>
        <p:spPr>
          <a:xfrm>
            <a:off x="16171781" y="24355904"/>
            <a:ext cx="3818033" cy="1294593"/>
          </a:xfrm>
          <a:prstGeom prst="rect">
            <a:avLst/>
          </a:prstGeom>
        </p:spPr>
        <p:txBody>
          <a:bodyPr vert="horz" lIns="73152" tIns="36576" rIns="73152" bIns="36576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Zoom Lens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4921" y="22977923"/>
            <a:ext cx="5364312" cy="3418436"/>
          </a:xfrm>
          <a:prstGeom prst="rect">
            <a:avLst/>
          </a:prstGeom>
        </p:spPr>
      </p:pic>
      <p:sp>
        <p:nvSpPr>
          <p:cNvPr id="48" name="Title 1"/>
          <p:cNvSpPr txBox="1">
            <a:spLocks/>
          </p:cNvSpPr>
          <p:nvPr/>
        </p:nvSpPr>
        <p:spPr>
          <a:xfrm>
            <a:off x="16704342" y="22891159"/>
            <a:ext cx="2379350" cy="1013600"/>
          </a:xfrm>
          <a:prstGeom prst="rect">
            <a:avLst/>
          </a:prstGeom>
        </p:spPr>
        <p:txBody>
          <a:bodyPr vert="horz" lIns="73152" tIns="36576" rIns="73152" bIns="36576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Nozzle &amp; Ink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19030255" y="23783626"/>
            <a:ext cx="2304826" cy="677483"/>
          </a:xfrm>
          <a:prstGeom prst="rect">
            <a:avLst/>
          </a:prstGeom>
        </p:spPr>
        <p:txBody>
          <a:bodyPr vert="horz" lIns="73152" tIns="36576" rIns="73152" bIns="36576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Micro/Nano Features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6538328" y="25024759"/>
            <a:ext cx="3084938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16314921" y="24604847"/>
            <a:ext cx="2307580" cy="870435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Substrate 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60233" y="23140784"/>
            <a:ext cx="5347981" cy="309271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76821" y="26479056"/>
            <a:ext cx="5592579" cy="296413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60233" y="26630705"/>
            <a:ext cx="1393213" cy="2535048"/>
          </a:xfrm>
          <a:prstGeom prst="rect">
            <a:avLst/>
          </a:prstGeom>
        </p:spPr>
      </p:pic>
      <p:grpSp>
        <p:nvGrpSpPr>
          <p:cNvPr id="83" name="Canvas 53"/>
          <p:cNvGrpSpPr/>
          <p:nvPr/>
        </p:nvGrpSpPr>
        <p:grpSpPr>
          <a:xfrm>
            <a:off x="22783800" y="26027996"/>
            <a:ext cx="6034392" cy="3232804"/>
            <a:chOff x="0" y="0"/>
            <a:chExt cx="5486400" cy="2714625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5486400" cy="2714625"/>
            </a:xfrm>
            <a:prstGeom prst="rect">
              <a:avLst/>
            </a:prstGeom>
          </p:spPr>
        </p:sp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3"/>
            <a:srcRect l="23507" t="29637" r="12846" b="3838"/>
            <a:stretch/>
          </p:blipFill>
          <p:spPr>
            <a:xfrm>
              <a:off x="917906" y="550154"/>
              <a:ext cx="2715905" cy="2129051"/>
            </a:xfrm>
            <a:prstGeom prst="rect">
              <a:avLst/>
            </a:prstGeom>
          </p:spPr>
        </p:pic>
        <p:grpSp>
          <p:nvGrpSpPr>
            <p:cNvPr id="86" name="Group 85"/>
            <p:cNvGrpSpPr/>
            <p:nvPr/>
          </p:nvGrpSpPr>
          <p:grpSpPr>
            <a:xfrm>
              <a:off x="2053009" y="518603"/>
              <a:ext cx="2715904" cy="620660"/>
              <a:chOff x="2053009" y="518603"/>
              <a:chExt cx="2715904" cy="62066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053009" y="518603"/>
                <a:ext cx="2715904" cy="620660"/>
                <a:chOff x="-816491" y="371572"/>
                <a:chExt cx="2715904" cy="621379"/>
              </a:xfrm>
            </p:grpSpPr>
            <p:sp>
              <p:nvSpPr>
                <p:cNvPr id="94" name="Speech Bubble: Rectangle with Corners Rounded 83"/>
                <p:cNvSpPr/>
                <p:nvPr/>
              </p:nvSpPr>
              <p:spPr>
                <a:xfrm>
                  <a:off x="-816491" y="444311"/>
                  <a:ext cx="1463040" cy="548640"/>
                </a:xfrm>
                <a:prstGeom prst="wedgeRoundRectCallout">
                  <a:avLst>
                    <a:gd name="adj1" fmla="val -57387"/>
                    <a:gd name="adj2" fmla="val 95643"/>
                    <a:gd name="adj3" fmla="val 16667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3152" tIns="36576" rIns="73152" bIns="36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en-US" sz="200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70"/>
                <p:cNvSpPr txBox="1"/>
                <p:nvPr/>
              </p:nvSpPr>
              <p:spPr>
                <a:xfrm>
                  <a:off x="-465742" y="371572"/>
                  <a:ext cx="2365155" cy="54511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73152" tIns="36576" rIns="73152" bIns="365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latin typeface="Times New Roman" panose="02020603050405020304" pitchFamily="18" charset="0"/>
                      <a:ea typeface="DengXian"/>
                      <a:cs typeface="Times New Roman" panose="02020603050405020304" pitchFamily="18" charset="0"/>
                    </a:rPr>
                    <a:t>Location: (45, 30, 25)</a:t>
                  </a:r>
                </a:p>
                <a:p>
                  <a:r>
                    <a:rPr lang="en-US" sz="2000" dirty="0">
                      <a:latin typeface="Times New Roman" panose="02020603050405020304" pitchFamily="18" charset="0"/>
                      <a:ea typeface="DengXian"/>
                      <a:cs typeface="Times New Roman" panose="02020603050405020304" pitchFamily="18" charset="0"/>
                    </a:rPr>
                    <a:t>Diameter: 23.42 µm</a:t>
                  </a:r>
                </a:p>
              </p:txBody>
            </p:sp>
          </p:grp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5373" y="676269"/>
                <a:ext cx="368531" cy="36576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2446939" y="1926111"/>
              <a:ext cx="2530417" cy="548640"/>
              <a:chOff x="2446939" y="1926111"/>
              <a:chExt cx="2530417" cy="54864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446939" y="1926111"/>
                <a:ext cx="2530417" cy="548640"/>
                <a:chOff x="-990611" y="152613"/>
                <a:chExt cx="2530417" cy="549913"/>
              </a:xfrm>
            </p:grpSpPr>
            <p:sp>
              <p:nvSpPr>
                <p:cNvPr id="90" name="Speech Bubble: Rectangle with Corners Rounded 87"/>
                <p:cNvSpPr/>
                <p:nvPr/>
              </p:nvSpPr>
              <p:spPr>
                <a:xfrm flipV="1">
                  <a:off x="-990611" y="152613"/>
                  <a:ext cx="1463040" cy="549913"/>
                </a:xfrm>
                <a:prstGeom prst="wedgeRoundRectCallout">
                  <a:avLst>
                    <a:gd name="adj1" fmla="val -57387"/>
                    <a:gd name="adj2" fmla="val 95643"/>
                    <a:gd name="adj3" fmla="val 16667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3152" tIns="36576" rIns="73152" bIns="36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en-US" sz="200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 Box 70"/>
                <p:cNvSpPr txBox="1"/>
                <p:nvPr/>
              </p:nvSpPr>
              <p:spPr>
                <a:xfrm>
                  <a:off x="-652562" y="152614"/>
                  <a:ext cx="2192368" cy="483174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73152" tIns="36576" rIns="73152" bIns="3657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latin typeface="Times New Roman" panose="02020603050405020304" pitchFamily="18" charset="0"/>
                      <a:ea typeface="DengXian"/>
                      <a:cs typeface="Times New Roman" panose="02020603050405020304" pitchFamily="18" charset="0"/>
                    </a:rPr>
                    <a:t>Location: (45, 0, 20)</a:t>
                  </a:r>
                </a:p>
                <a:p>
                  <a:r>
                    <a:rPr lang="en-US" sz="2000" dirty="0">
                      <a:latin typeface="Times New Roman" panose="02020603050405020304" pitchFamily="18" charset="0"/>
                      <a:ea typeface="DengXian"/>
                      <a:cs typeface="Times New Roman" panose="02020603050405020304" pitchFamily="18" charset="0"/>
                    </a:rPr>
                    <a:t>Diameter: 18.32 µm</a:t>
                  </a:r>
                </a:p>
              </p:txBody>
            </p:sp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72908" y="2028199"/>
                <a:ext cx="368531" cy="365760"/>
              </a:xfrm>
              <a:prstGeom prst="rect">
                <a:avLst/>
              </a:prstGeom>
            </p:spPr>
          </p:pic>
        </p:grp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0" t="24161" r="18326" b="29116"/>
          <a:stretch/>
        </p:blipFill>
        <p:spPr>
          <a:xfrm>
            <a:off x="29915578" y="9154647"/>
            <a:ext cx="3978060" cy="2983546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1165800" y="9984646"/>
            <a:ext cx="1408726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740" y="9163080"/>
            <a:ext cx="3966817" cy="297511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87" y="9053173"/>
            <a:ext cx="4805413" cy="308501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17645" r="26869" b="35836"/>
          <a:stretch/>
        </p:blipFill>
        <p:spPr>
          <a:xfrm rot="10800000">
            <a:off x="29909913" y="12264419"/>
            <a:ext cx="2664613" cy="183258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0" y="12138192"/>
            <a:ext cx="2665981" cy="195880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4" t="19208" r="17229" b="32316"/>
          <a:stretch/>
        </p:blipFill>
        <p:spPr>
          <a:xfrm rot="10800000">
            <a:off x="36052340" y="12261033"/>
            <a:ext cx="3225344" cy="183258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308" y="12099313"/>
            <a:ext cx="2714292" cy="19943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962938" y="15956416"/>
            <a:ext cx="4585364" cy="294118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07086" y="16041210"/>
            <a:ext cx="5833401" cy="2719156"/>
          </a:xfrm>
          <a:prstGeom prst="rect">
            <a:avLst/>
          </a:prstGeom>
        </p:spPr>
      </p:pic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380773"/>
              </p:ext>
            </p:extLst>
          </p:nvPr>
        </p:nvGraphicFramePr>
        <p:xfrm>
          <a:off x="28985199" y="21031200"/>
          <a:ext cx="14220201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Worksheet" r:id="rId24" imgW="8915313" imgH="3057602" progId="Excel.Sheet.12">
                  <p:embed/>
                </p:oleObj>
              </mc:Choice>
              <mc:Fallback>
                <p:oleObj name="Worksheet" r:id="rId24" imgW="8915313" imgH="30576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8985199" y="21031200"/>
                        <a:ext cx="14220201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305300" y="5122018"/>
            <a:ext cx="32901347" cy="24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200" dirty="0">
                <a:latin typeface="Arial" panose="020B0604020202020204" pitchFamily="34" charset="0"/>
                <a:ea typeface="DengXian"/>
                <a:cs typeface="Arial" panose="020B0604020202020204" pitchFamily="34" charset="0"/>
              </a:rPr>
              <a:t>Model Reconstruction </a:t>
            </a:r>
            <a:r>
              <a:rPr lang="en-US" sz="7200" dirty="0" smtClean="0">
                <a:latin typeface="Arial" panose="020B0604020202020204" pitchFamily="34" charset="0"/>
                <a:ea typeface="DengXian"/>
                <a:cs typeface="Arial" panose="020B0604020202020204" pitchFamily="34" charset="0"/>
              </a:rPr>
              <a:t>in </a:t>
            </a:r>
            <a:r>
              <a:rPr lang="en-US" sz="7200" dirty="0">
                <a:latin typeface="Arial" panose="020B0604020202020204" pitchFamily="34" charset="0"/>
                <a:ea typeface="DengXian"/>
                <a:cs typeface="Arial" panose="020B0604020202020204" pitchFamily="34" charset="0"/>
              </a:rPr>
              <a:t>Additive </a:t>
            </a:r>
            <a:r>
              <a:rPr lang="en-US" sz="7200" dirty="0" smtClean="0">
                <a:latin typeface="Arial" panose="020B0604020202020204" pitchFamily="34" charset="0"/>
                <a:ea typeface="DengXian"/>
                <a:cs typeface="Arial" panose="020B0604020202020204" pitchFamily="34" charset="0"/>
              </a:rPr>
              <a:t>Printing: </a:t>
            </a:r>
            <a:r>
              <a:rPr lang="en-US" sz="7200" dirty="0">
                <a:latin typeface="Arial" panose="020B0604020202020204" pitchFamily="34" charset="0"/>
                <a:ea typeface="DengXian"/>
                <a:cs typeface="Arial" panose="020B0604020202020204" pitchFamily="34" charset="0"/>
              </a:rPr>
              <a:t>A New Approach for In-situ Monitoring and Nondestructive Evaluation of Printed Constructs</a:t>
            </a:r>
            <a:endParaRPr lang="en-US" sz="7200" dirty="0">
              <a:effectLst/>
              <a:latin typeface="Arial" panose="020B0604020202020204" pitchFamily="34" charset="0"/>
              <a:ea typeface="DengXian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02484" y="23208635"/>
            <a:ext cx="13151315" cy="6693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744</Words>
  <Application>Microsoft Office PowerPoint</Application>
  <PresentationFormat>Custom</PresentationFormat>
  <Paragraphs>143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DengXian</vt:lpstr>
      <vt:lpstr>MS PGothic</vt:lpstr>
      <vt:lpstr>Arial</vt:lpstr>
      <vt:lpstr>Times</vt:lpstr>
      <vt:lpstr>Times New Roman</vt:lpstr>
      <vt:lpstr>Wingdings</vt:lpstr>
      <vt:lpstr>Blank Presentation</vt:lpstr>
      <vt:lpstr>Worksheet</vt:lpstr>
      <vt:lpstr>PowerPoint Presentation</vt:lpstr>
    </vt:vector>
  </TitlesOfParts>
  <Company>ISU Printing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Louden</dc:creator>
  <cp:lastModifiedBy>Qin, Hantang [IMSE]</cp:lastModifiedBy>
  <cp:revision>133</cp:revision>
  <cp:lastPrinted>2018-04-02T14:30:03Z</cp:lastPrinted>
  <dcterms:created xsi:type="dcterms:W3CDTF">2011-03-25T15:34:05Z</dcterms:created>
  <dcterms:modified xsi:type="dcterms:W3CDTF">2018-04-02T15:08:32Z</dcterms:modified>
</cp:coreProperties>
</file>